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8"/>
  </p:notesMasterIdLst>
  <p:sldIdLst>
    <p:sldId id="273" r:id="rId6"/>
    <p:sldId id="276" r:id="rId7"/>
    <p:sldId id="287" r:id="rId8"/>
    <p:sldId id="283" r:id="rId9"/>
    <p:sldId id="275" r:id="rId10"/>
    <p:sldId id="290" r:id="rId11"/>
    <p:sldId id="289" r:id="rId12"/>
    <p:sldId id="288" r:id="rId13"/>
    <p:sldId id="291" r:id="rId14"/>
    <p:sldId id="292" r:id="rId15"/>
    <p:sldId id="293" r:id="rId16"/>
    <p:sldId id="294" r:id="rId17"/>
    <p:sldId id="300" r:id="rId18"/>
    <p:sldId id="295" r:id="rId19"/>
    <p:sldId id="278" r:id="rId20"/>
    <p:sldId id="296" r:id="rId21"/>
    <p:sldId id="284" r:id="rId22"/>
    <p:sldId id="285" r:id="rId23"/>
    <p:sldId id="298" r:id="rId24"/>
    <p:sldId id="297" r:id="rId25"/>
    <p:sldId id="286" r:id="rId26"/>
    <p:sldId id="299" r:id="rId2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A4"/>
    <a:srgbClr val="00FFFF"/>
    <a:srgbClr val="66FFFF"/>
    <a:srgbClr val="FFD457"/>
    <a:srgbClr val="006325"/>
    <a:srgbClr val="BCBEC0"/>
    <a:srgbClr val="E6E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10" d="100"/>
          <a:sy n="110" d="100"/>
        </p:scale>
        <p:origin x="-156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E55A0-88DB-44F8-9E71-882C6BFF5295}" type="datetimeFigureOut">
              <a:rPr lang="en-US" smtClean="0"/>
              <a:t>02/01/2018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7C3CB-48A2-4C6E-9D8D-9C534A317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8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275320" y="6172200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FD79E14-A5CB-4B11-98BD-C2699C7313C6}" type="slidenum">
              <a:rPr lang="en-US" sz="1600" smtClean="0">
                <a:solidFill>
                  <a:schemeClr val="bg1"/>
                </a:solidFill>
              </a:rPr>
              <a:pPr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38601"/>
          </a:xfrm>
        </p:spPr>
        <p:txBody>
          <a:bodyPr/>
          <a:lstStyle>
            <a:lvl1pPr>
              <a:buFont typeface="Wingdings" pitchFamily="2" charset="2"/>
              <a:buChar char="§"/>
              <a:defRPr b="1"/>
            </a:lvl1pPr>
            <a:lvl2pPr>
              <a:defRPr sz="3200"/>
            </a:lvl2pPr>
            <a:lvl3pPr>
              <a:buFont typeface="Wingdings" pitchFamily="2" charset="2"/>
              <a:buChar char="§"/>
              <a:defRPr sz="2800"/>
            </a:lvl3pPr>
            <a:lvl4pPr>
              <a:defRPr sz="24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9200" y="76200"/>
            <a:ext cx="8229600" cy="79216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algn="l"/>
            <a:r>
              <a:rPr lang="en-US" dirty="0" smtClean="0">
                <a:solidFill>
                  <a:srgbClr val="0054A4"/>
                </a:solidFill>
              </a:rPr>
              <a:t>Template for pages 1-9</a:t>
            </a:r>
            <a:endParaRPr lang="en-US" dirty="0">
              <a:solidFill>
                <a:srgbClr val="0054A4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8284464" y="6172200"/>
            <a:ext cx="48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FD79E14-A5CB-4B11-98BD-C2699C7313C6}" type="slidenum">
              <a:rPr lang="en-US" sz="1600" smtClean="0">
                <a:solidFill>
                  <a:schemeClr val="bg1"/>
                </a:solidFill>
              </a:rPr>
              <a:pPr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38601"/>
          </a:xfrm>
        </p:spPr>
        <p:txBody>
          <a:bodyPr/>
          <a:lstStyle>
            <a:lvl1pPr>
              <a:buFont typeface="Wingdings" pitchFamily="2" charset="2"/>
              <a:buChar char="§"/>
              <a:defRPr b="1"/>
            </a:lvl1pPr>
            <a:lvl2pPr>
              <a:defRPr sz="3200"/>
            </a:lvl2pPr>
            <a:lvl3pPr>
              <a:buFont typeface="Wingdings" pitchFamily="2" charset="2"/>
              <a:buChar char="§"/>
              <a:defRPr sz="2800"/>
            </a:lvl3pPr>
            <a:lvl4pPr>
              <a:defRPr sz="2400"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219200" y="76200"/>
            <a:ext cx="8229600" cy="792162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 smtClean="0">
                <a:solidFill>
                  <a:srgbClr val="0054A4"/>
                </a:solidFill>
              </a:rPr>
              <a:t>Template for pages 10 and up</a:t>
            </a:r>
            <a:endParaRPr lang="en-US" dirty="0">
              <a:solidFill>
                <a:srgbClr val="0054A4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8211312" y="6172200"/>
            <a:ext cx="48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FD79E14-A5CB-4B11-98BD-C2699C7313C6}" type="slidenum">
              <a:rPr lang="en-US" sz="1600" smtClean="0">
                <a:solidFill>
                  <a:schemeClr val="bg1"/>
                </a:solidFill>
              </a:rPr>
              <a:pPr/>
              <a:t>‹#›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2" name="Picture 1" descr="wc_strat_powerpoint-r1-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953000"/>
            <a:ext cx="8305800" cy="1066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Washoe County Board of Adjustment</a:t>
            </a:r>
            <a:endParaRPr lang="en-US" sz="2800" b="1" i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400" b="1" i="1" dirty="0" smtClean="0">
                <a:solidFill>
                  <a:schemeClr val="tx1"/>
                </a:solidFill>
              </a:rPr>
              <a:t>February 1, 2018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5300" y="228600"/>
            <a:ext cx="8229600" cy="811530"/>
          </a:xfrm>
        </p:spPr>
        <p:txBody>
          <a:bodyPr/>
          <a:lstStyle/>
          <a:p>
            <a:r>
              <a:rPr lang="en-US" sz="4000" dirty="0"/>
              <a:t>WSUP17-0023 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Williams </a:t>
            </a:r>
            <a:r>
              <a:rPr lang="en-US" sz="4000" dirty="0">
                <a:solidFill>
                  <a:schemeClr val="tx1"/>
                </a:solidFill>
              </a:rPr>
              <a:t>Residence </a:t>
            </a:r>
            <a:r>
              <a:rPr lang="en-US" sz="4000" dirty="0" smtClean="0">
                <a:solidFill>
                  <a:schemeClr val="tx1"/>
                </a:solidFill>
              </a:rPr>
              <a:t>Grading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16386" name="Picture 2" descr="H:\My Documents\2015 Cases\2015_Special_Use_Permits\SW15-003_AB15-003_Serendipity_Ranch\site_photos_July_1_2015\DSCN0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572000" cy="342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60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 requested to bring previous grading into conformance with the Development Code</a:t>
            </a:r>
          </a:p>
          <a:p>
            <a:r>
              <a:rPr lang="en-US" dirty="0" smtClean="0"/>
              <a:t>2014 a minor grading permit was approved</a:t>
            </a:r>
          </a:p>
          <a:p>
            <a:r>
              <a:rPr lang="en-US" dirty="0" smtClean="0"/>
              <a:t>Grading done exceeded the limits of that permit</a:t>
            </a:r>
          </a:p>
          <a:p>
            <a:r>
              <a:rPr lang="en-US" dirty="0" smtClean="0"/>
              <a:t>Rockery walls were constructed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6629400" cy="792162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Plans submitted with this application show compliance with applicable Development Code provisions</a:t>
            </a:r>
          </a:p>
          <a:p>
            <a:r>
              <a:rPr lang="en-US" dirty="0" smtClean="0"/>
              <a:t>Upper wall will be relocated to inside of the building setback</a:t>
            </a:r>
          </a:p>
          <a:p>
            <a:r>
              <a:rPr lang="en-US" dirty="0" smtClean="0"/>
              <a:t>Height of lower wall will be reduced to 4 feet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772400" cy="792162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6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6934200" cy="792162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94" y="1066800"/>
            <a:ext cx="8725206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22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772400" cy="792162"/>
          </a:xfrm>
        </p:spPr>
        <p:txBody>
          <a:bodyPr/>
          <a:lstStyle/>
          <a:p>
            <a:r>
              <a:rPr lang="en-US" dirty="0" smtClean="0"/>
              <a:t>Existing Retaining Walls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1" y="1143000"/>
            <a:ext cx="873878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37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6934200" cy="792162"/>
          </a:xfrm>
        </p:spPr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914400"/>
            <a:ext cx="8686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Concerns have been expressed regarding the impact of the change to the nature of storm water run-off onto adjacent parcels of land.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The following condition of approval has been included with the recommendation: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b="1" dirty="0" smtClean="0"/>
              <a:t>“Plans </a:t>
            </a:r>
            <a:r>
              <a:rPr lang="en-US" sz="2800" b="1" dirty="0"/>
              <a:t>submitted for grading and construction shall include sufficient details to show that any change to the character of the pre-disturbance run-off has been appropriately mitigated</a:t>
            </a:r>
            <a:r>
              <a:rPr lang="en-US" sz="2800" b="1" dirty="0" smtClean="0"/>
              <a:t>.”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139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239000" cy="838200"/>
          </a:xfrm>
        </p:spPr>
        <p:txBody>
          <a:bodyPr/>
          <a:lstStyle/>
          <a:p>
            <a:r>
              <a:rPr lang="en-US" dirty="0" smtClean="0"/>
              <a:t>STM / WV CAB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48768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smtClean="0"/>
              <a:t>The </a:t>
            </a:r>
            <a:r>
              <a:rPr lang="en-US" dirty="0"/>
              <a:t>proposed project was presented by the applicant’s representative at the regularly scheduled Citizen Advisory Board meeting on January 11, 2018. </a:t>
            </a: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The </a:t>
            </a:r>
            <a:r>
              <a:rPr lang="en-US" dirty="0"/>
              <a:t>CAB discussion centered on the ensuring that impacts related to drainage and run-off were appropriately mitigated.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The </a:t>
            </a:r>
            <a:r>
              <a:rPr lang="en-US" dirty="0"/>
              <a:t>CAB voted to recommend approval of the proposed Special Use Permit.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543800" cy="838200"/>
          </a:xfrm>
        </p:spPr>
        <p:txBody>
          <a:bodyPr/>
          <a:lstStyle/>
          <a:p>
            <a:pPr algn="r"/>
            <a:r>
              <a:rPr lang="en-US" dirty="0" smtClean="0"/>
              <a:t>Public Notice</a:t>
            </a:r>
            <a:endParaRPr lang="en-US" dirty="0"/>
          </a:p>
        </p:txBody>
      </p:sp>
      <p:pic>
        <p:nvPicPr>
          <p:cNvPr id="9218" name="Picture 2" descr="H:\My Documents\2017 Cases\2017_Special_Use_Permit\WSUP17-0023_Gale_Willey_Lisa_Williams\WSUP17-0023_notice_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7576"/>
            <a:ext cx="5157355" cy="66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1219200"/>
            <a:ext cx="304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33 individual property owners were noticed for this hearing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515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34200" y="1143000"/>
            <a:ext cx="2057400" cy="8382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000000"/>
                </a:solidFill>
              </a:rPr>
              <a:t>Reviewing Agencies:</a:t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/>
            </a:r>
            <a:br>
              <a:rPr lang="en-US" sz="32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Three agencies recommended conditions, none recommended denial.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81800" cy="664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8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15200" cy="914400"/>
          </a:xfrm>
        </p:spPr>
        <p:txBody>
          <a:bodyPr/>
          <a:lstStyle/>
          <a:p>
            <a:r>
              <a:rPr lang="en-US" dirty="0" smtClean="0"/>
              <a:t>Special Use Permit Findings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8847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8888479" cy="245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0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15200" cy="914400"/>
          </a:xfrm>
        </p:spPr>
        <p:txBody>
          <a:bodyPr/>
          <a:lstStyle/>
          <a:p>
            <a:r>
              <a:rPr lang="en-US" dirty="0" smtClean="0"/>
              <a:t>Special Use Permit Findings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7132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887566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15200" cy="792162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800600"/>
          </a:xfrm>
        </p:spPr>
        <p:txBody>
          <a:bodyPr>
            <a:normAutofit/>
          </a:bodyPr>
          <a:lstStyle/>
          <a:p>
            <a:pPr algn="just"/>
            <a:r>
              <a:rPr lang="en-US" sz="3600" dirty="0" smtClean="0"/>
              <a:t>Applicant: Gail Willey Landscaping</a:t>
            </a:r>
          </a:p>
          <a:p>
            <a:pPr algn="just"/>
            <a:r>
              <a:rPr lang="en-US" sz="3600" dirty="0" smtClean="0"/>
              <a:t>Property Owner: Amour Property Mgmt. – Lisa Williams</a:t>
            </a:r>
          </a:p>
          <a:p>
            <a:pPr algn="just"/>
            <a:r>
              <a:rPr lang="en-US" sz="3600" dirty="0" smtClean="0"/>
              <a:t>Location: 5435 Mt. Rose Highway</a:t>
            </a:r>
          </a:p>
        </p:txBody>
      </p:sp>
    </p:spTree>
    <p:extLst>
      <p:ext uri="{BB962C8B-B14F-4D97-AF65-F5344CB8AC3E}">
        <p14:creationId xmlns:p14="http://schemas.microsoft.com/office/powerpoint/2010/main" val="19496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15200" cy="914400"/>
          </a:xfrm>
        </p:spPr>
        <p:txBody>
          <a:bodyPr/>
          <a:lstStyle/>
          <a:p>
            <a:r>
              <a:rPr lang="en-US" dirty="0" smtClean="0"/>
              <a:t>Special Use Permit Findings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63000" cy="118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7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924800" cy="792162"/>
          </a:xfrm>
        </p:spPr>
        <p:txBody>
          <a:bodyPr/>
          <a:lstStyle/>
          <a:p>
            <a:r>
              <a:rPr lang="en-US" dirty="0" smtClean="0"/>
              <a:t>Possible Motion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38045"/>
            <a:ext cx="7696200" cy="473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69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2362200"/>
            <a:ext cx="52578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 smtClean="0"/>
              <a:t>Questions?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9022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543800" cy="792162"/>
          </a:xfrm>
        </p:spPr>
        <p:txBody>
          <a:bodyPr/>
          <a:lstStyle/>
          <a:p>
            <a:pPr algn="r"/>
            <a:r>
              <a:rPr lang="en-US" dirty="0" smtClean="0"/>
              <a:t>Vicinity Map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5029200" cy="666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49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848600" cy="792162"/>
          </a:xfrm>
        </p:spPr>
        <p:txBody>
          <a:bodyPr/>
          <a:lstStyle/>
          <a:p>
            <a:r>
              <a:rPr lang="en-US" dirty="0" smtClean="0"/>
              <a:t>Request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48006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dirty="0" smtClean="0"/>
              <a:t>Special </a:t>
            </a:r>
            <a:r>
              <a:rPr lang="en-US" dirty="0"/>
              <a:t>use permit to permit Major Grading, including previous grading and additional grading and earthwork totaling approximately 197 cubic yards of excavation, 765 cubic yards of fill and disturbance of a total area of approximately 80,940 square feet (1.86 acres</a:t>
            </a:r>
            <a:r>
              <a:rPr lang="en-US" dirty="0" smtClean="0"/>
              <a:t>)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/>
              <a:t>Grading of more than one acre on a parcel that is less than six acres in size is Major Grading in accordance with the Washoe County Development Code at 110.438.35(a)(1)(</a:t>
            </a:r>
            <a:r>
              <a:rPr lang="en-US" dirty="0" err="1"/>
              <a:t>i</a:t>
            </a:r>
            <a:r>
              <a:rPr lang="en-US" dirty="0"/>
              <a:t>)(A).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15200" cy="792162"/>
          </a:xfrm>
        </p:spPr>
        <p:txBody>
          <a:bodyPr/>
          <a:lstStyle/>
          <a:p>
            <a:r>
              <a:rPr lang="en-US" dirty="0" smtClean="0"/>
              <a:t>Overhead Site Photo 2011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799"/>
            <a:ext cx="4343400" cy="605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2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391400" cy="792162"/>
          </a:xfrm>
        </p:spPr>
        <p:txBody>
          <a:bodyPr/>
          <a:lstStyle/>
          <a:p>
            <a:r>
              <a:rPr lang="en-US" dirty="0" smtClean="0"/>
              <a:t>Overhead Site Photo 2013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4800600" cy="589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5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467600" cy="792162"/>
          </a:xfrm>
        </p:spPr>
        <p:txBody>
          <a:bodyPr/>
          <a:lstStyle/>
          <a:p>
            <a:r>
              <a:rPr lang="en-US" dirty="0" smtClean="0"/>
              <a:t>Overhead Site Photo 2015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1999"/>
            <a:ext cx="4648200" cy="594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40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848600" cy="792162"/>
          </a:xfrm>
        </p:spPr>
        <p:txBody>
          <a:bodyPr/>
          <a:lstStyle/>
          <a:p>
            <a:r>
              <a:rPr lang="en-US" dirty="0" smtClean="0"/>
              <a:t>Overhead Site Photo (post 2013)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85800"/>
            <a:ext cx="4876800" cy="59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39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7620000" cy="792162"/>
          </a:xfrm>
        </p:spPr>
        <p:txBody>
          <a:bodyPr/>
          <a:lstStyle/>
          <a:p>
            <a:r>
              <a:rPr lang="en-US" dirty="0" smtClean="0"/>
              <a:t>Proposed Grading Plans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68541" y="-719906"/>
            <a:ext cx="5410200" cy="898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2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_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246D64375472D84BA13220883A134206" ma:contentTypeVersion="1" ma:contentTypeDescription="Upload an image." ma:contentTypeScope="" ma:versionID="2e55dbcb3e0b3cd6523d10bed63eb2c6">
  <xsd:schema xmlns:xsd="http://www.w3.org/2001/XMLSchema" xmlns:xs="http://www.w3.org/2001/XMLSchema" xmlns:p="http://schemas.microsoft.com/office/2006/metadata/properties" xmlns:ns1="http://schemas.microsoft.com/sharepoint/v3" xmlns:ns2="CEA9126C-A9B1-4F4A-855C-DD0F845697D2" xmlns:ns3="http://schemas.microsoft.com/sharepoint/v3/fields" xmlns:ns4="a94d8b85-37e1-4d17-8d55-8b7d207932bb" targetNamespace="http://schemas.microsoft.com/office/2006/metadata/properties" ma:root="true" ma:fieldsID="ee4acf4b2b82c25fb306546ca24d2aa9" ns1:_="" ns2:_="" ns3:_="" ns4:_="">
    <xsd:import namespace="http://schemas.microsoft.com/sharepoint/v3"/>
    <xsd:import namespace="CEA9126C-A9B1-4F4A-855C-DD0F845697D2"/>
    <xsd:import namespace="http://schemas.microsoft.com/sharepoint/v3/fields"/>
    <xsd:import namespace="a94d8b85-37e1-4d17-8d55-8b7d207932bb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_dlc_DocId" minOccurs="0"/>
                <xsd:element ref="ns4:_dlc_DocIdUrl" minOccurs="0"/>
                <xsd:element ref="ns4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30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31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9126C-A9B1-4F4A-855C-DD0F845697D2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4d8b85-37e1-4d17-8d55-8b7d207932bb" elementFormDefault="qualified">
    <xsd:import namespace="http://schemas.microsoft.com/office/2006/documentManagement/types"/>
    <xsd:import namespace="http://schemas.microsoft.com/office/infopath/2007/PartnerControls"/>
    <xsd:element name="_dlc_DocId" ma:index="2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CEA9126C-A9B1-4F4A-855C-DD0F845697D2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_dlc_DocId xmlns="a94d8b85-37e1-4d17-8d55-8b7d207932bb">NMS6VZY55J2Y-1680097669-6</_dlc_DocId>
    <_dlc_DocIdUrl xmlns="a94d8b85-37e1-4d17-8d55-8b7d207932bb">
      <Url>http://intranet.washoecounty.us/logostemplates/_layouts/15/DocIdRedir.aspx?ID=NMS6VZY55J2Y-1680097669-6</Url>
      <Description>NMS6VZY55J2Y-1680097669-6</Description>
    </_dlc_DocIdUrl>
  </documentManagement>
</p:properties>
</file>

<file path=customXml/itemProps1.xml><?xml version="1.0" encoding="utf-8"?>
<ds:datastoreItem xmlns:ds="http://schemas.openxmlformats.org/officeDocument/2006/customXml" ds:itemID="{A7BC16CB-1CBD-402F-9378-5075DDBF95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C64AFA-9D40-4A59-8DD4-92F48563661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2D88A89-A1D7-4D40-B75F-CA47FF340A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EA9126C-A9B1-4F4A-855C-DD0F845697D2"/>
    <ds:schemaRef ds:uri="http://schemas.microsoft.com/sharepoint/v3/fields"/>
    <ds:schemaRef ds:uri="a94d8b85-37e1-4d17-8d55-8b7d207932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200D7ED-6620-45A0-9F13-862FEFE886A3}">
  <ds:schemaRefs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sharepoint/v3"/>
    <ds:schemaRef ds:uri="http://schemas.microsoft.com/office/2006/documentManagement/types"/>
    <ds:schemaRef ds:uri="a94d8b85-37e1-4d17-8d55-8b7d207932bb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sharepoint/v3/fields"/>
    <ds:schemaRef ds:uri="CEA9126C-A9B1-4F4A-855C-DD0F845697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PowerPoint_Template_2015</Template>
  <TotalTime>2025</TotalTime>
  <Words>361</Words>
  <Application>Microsoft Office PowerPoint</Application>
  <PresentationFormat>On-screen Show (4:3)</PresentationFormat>
  <Paragraphs>47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PowerPoint_Template_2015</vt:lpstr>
      <vt:lpstr>WSUP17-0023  Williams Residence Grading</vt:lpstr>
      <vt:lpstr>Overview</vt:lpstr>
      <vt:lpstr>Vicinity Map</vt:lpstr>
      <vt:lpstr>Request</vt:lpstr>
      <vt:lpstr>Overhead Site Photo 2011</vt:lpstr>
      <vt:lpstr>Overhead Site Photo 2013</vt:lpstr>
      <vt:lpstr>Overhead Site Photo 2015</vt:lpstr>
      <vt:lpstr>Overhead Site Photo (post 2013)</vt:lpstr>
      <vt:lpstr>Proposed Grading Plans</vt:lpstr>
      <vt:lpstr>Evaluation</vt:lpstr>
      <vt:lpstr>Evaluation</vt:lpstr>
      <vt:lpstr>Evaluation</vt:lpstr>
      <vt:lpstr>Existing Retaining Walls</vt:lpstr>
      <vt:lpstr>Evaluation</vt:lpstr>
      <vt:lpstr>STM / WV CAB</vt:lpstr>
      <vt:lpstr>Public Notice</vt:lpstr>
      <vt:lpstr>Reviewing Agencies:  Three agencies recommended conditions, none recommended denial.</vt:lpstr>
      <vt:lpstr>Special Use Permit Findings</vt:lpstr>
      <vt:lpstr>Special Use Permit Findings</vt:lpstr>
      <vt:lpstr>Special Use Permit Findings</vt:lpstr>
      <vt:lpstr>Possible Motion</vt:lpstr>
      <vt:lpstr>PowerPoint Presentation</vt:lpstr>
    </vt:vector>
  </TitlesOfParts>
  <Company>Washoe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mkramer</dc:creator>
  <cp:keywords>Powerpoint, Power Point, ppt</cp:keywords>
  <cp:lastModifiedBy>donna fagan</cp:lastModifiedBy>
  <cp:revision>71</cp:revision>
  <cp:lastPrinted>2014-10-07T22:54:33Z</cp:lastPrinted>
  <dcterms:created xsi:type="dcterms:W3CDTF">2015-09-25T21:46:02Z</dcterms:created>
  <dcterms:modified xsi:type="dcterms:W3CDTF">2018-02-01T19:50:50Z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0x0101009148F5A04DDD49CBA7127AADA5FB792B00AADE34325A8B49CDA8BB4DB53328F21400246D64375472D84BA13220883A134206</vt:lpwstr>
  </property>
  <property fmtid="{D5CDD505-2E9C-101B-9397-08002B2CF9AE}" pid="3" name="_dlc_DocIdItemGuid">
    <vt:lpwstr>baf4cdfa-0915-4212-a058-608c58f70eeb</vt:lpwstr>
  </property>
</Properties>
</file>